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2811"/>
    <a:srgbClr val="9C1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262F-77F9-47D2-B385-A56BC49FB108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224107-3CC7-4265-A31C-9256218203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262F-77F9-47D2-B385-A56BC49FB108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4107-3CC7-4265-A31C-9256218203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262F-77F9-47D2-B385-A56BC49FB108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4107-3CC7-4265-A31C-9256218203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262F-77F9-47D2-B385-A56BC49FB108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224107-3CC7-4265-A31C-9256218203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262F-77F9-47D2-B385-A56BC49FB108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4107-3CC7-4265-A31C-92562182037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262F-77F9-47D2-B385-A56BC49FB108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4107-3CC7-4265-A31C-9256218203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262F-77F9-47D2-B385-A56BC49FB108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6224107-3CC7-4265-A31C-92562182037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262F-77F9-47D2-B385-A56BC49FB108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4107-3CC7-4265-A31C-9256218203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262F-77F9-47D2-B385-A56BC49FB108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4107-3CC7-4265-A31C-9256218203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262F-77F9-47D2-B385-A56BC49FB108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4107-3CC7-4265-A31C-9256218203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262F-77F9-47D2-B385-A56BC49FB108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4107-3CC7-4265-A31C-92562182037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A3262F-77F9-47D2-B385-A56BC49FB108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224107-3CC7-4265-A31C-92562182037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207" y="2060848"/>
            <a:ext cx="6833600" cy="429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88640"/>
            <a:ext cx="777686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Вшанування</a:t>
            </a:r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5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пам’яті</a:t>
            </a:r>
            <a:r>
              <a:rPr lang="ru-RU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5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Тараса </a:t>
            </a:r>
            <a:r>
              <a:rPr lang="ru-RU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Шевченка</a:t>
            </a:r>
            <a:endParaRPr lang="ru-RU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2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16632"/>
            <a:ext cx="4659220" cy="252028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2230" dirty="0">
                <a:solidFill>
                  <a:srgbClr val="C00000"/>
                </a:solidFill>
                <a:latin typeface="Arial Black" pitchFamily="34" charset="0"/>
              </a:rPr>
              <a:t>В честь </a:t>
            </a:r>
            <a:r>
              <a:rPr lang="ru-RU" sz="2230" dirty="0" err="1">
                <a:solidFill>
                  <a:srgbClr val="C00000"/>
                </a:solidFill>
                <a:latin typeface="Arial Black" pitchFamily="34" charset="0"/>
              </a:rPr>
              <a:t>пам'яті</a:t>
            </a:r>
            <a:r>
              <a:rPr lang="ru-RU" sz="223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230" dirty="0" err="1">
                <a:solidFill>
                  <a:srgbClr val="C00000"/>
                </a:solidFill>
                <a:latin typeface="Arial Black" pitchFamily="34" charset="0"/>
              </a:rPr>
              <a:t>Шевченка</a:t>
            </a:r>
            <a:r>
              <a:rPr lang="ru-RU" sz="2230" dirty="0">
                <a:solidFill>
                  <a:srgbClr val="C00000"/>
                </a:solidFill>
                <a:latin typeface="Arial Black" pitchFamily="34" charset="0"/>
              </a:rPr>
              <a:t> в </a:t>
            </a:r>
            <a:r>
              <a:rPr lang="ru-RU" sz="2230" dirty="0" err="1">
                <a:solidFill>
                  <a:srgbClr val="C00000"/>
                </a:solidFill>
                <a:latin typeface="Arial Black" pitchFamily="34" charset="0"/>
              </a:rPr>
              <a:t>Краматорську</a:t>
            </a:r>
            <a:r>
              <a:rPr lang="ru-RU" sz="2230" dirty="0">
                <a:solidFill>
                  <a:srgbClr val="C00000"/>
                </a:solidFill>
                <a:latin typeface="Arial Black" pitchFamily="34" charset="0"/>
              </a:rPr>
              <a:t> в </a:t>
            </a:r>
            <a:r>
              <a:rPr lang="ru-RU" sz="2230" dirty="0" err="1">
                <a:solidFill>
                  <a:srgbClr val="C00000"/>
                </a:solidFill>
                <a:latin typeface="Arial Black" pitchFamily="34" charset="0"/>
              </a:rPr>
              <a:t>сквері</a:t>
            </a:r>
            <a:r>
              <a:rPr lang="ru-RU" sz="223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230" dirty="0" err="1" smtClean="0">
                <a:solidFill>
                  <a:srgbClr val="C00000"/>
                </a:solidFill>
                <a:latin typeface="Arial Black" pitchFamily="34" charset="0"/>
              </a:rPr>
              <a:t>ім.Шевченка</a:t>
            </a:r>
            <a:r>
              <a:rPr lang="ru-RU" sz="223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230" dirty="0">
                <a:solidFill>
                  <a:srgbClr val="C00000"/>
                </a:solidFill>
                <a:latin typeface="Arial Black" pitchFamily="34" charset="0"/>
              </a:rPr>
              <a:t>у 2009 </a:t>
            </a:r>
            <a:r>
              <a:rPr lang="ru-RU" sz="2230" dirty="0" err="1">
                <a:solidFill>
                  <a:srgbClr val="C00000"/>
                </a:solidFill>
                <a:latin typeface="Arial Black" pitchFamily="34" charset="0"/>
              </a:rPr>
              <a:t>році</a:t>
            </a:r>
            <a:r>
              <a:rPr lang="ru-RU" sz="223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230" dirty="0" err="1">
                <a:solidFill>
                  <a:srgbClr val="C00000"/>
                </a:solidFill>
                <a:latin typeface="Arial Black" pitchFamily="34" charset="0"/>
              </a:rPr>
              <a:t>було</a:t>
            </a:r>
            <a:r>
              <a:rPr lang="ru-RU" sz="223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230" dirty="0" err="1">
                <a:solidFill>
                  <a:srgbClr val="C00000"/>
                </a:solidFill>
                <a:latin typeface="Arial Black" pitchFamily="34" charset="0"/>
              </a:rPr>
              <a:t>урочисто</a:t>
            </a:r>
            <a:r>
              <a:rPr lang="ru-RU" sz="223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230" dirty="0" err="1">
                <a:solidFill>
                  <a:srgbClr val="C00000"/>
                </a:solidFill>
                <a:latin typeface="Arial Black" pitchFamily="34" charset="0"/>
              </a:rPr>
              <a:t>відкрито</a:t>
            </a:r>
            <a:r>
              <a:rPr lang="ru-RU" sz="223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230" dirty="0" err="1" smtClean="0">
                <a:solidFill>
                  <a:srgbClr val="C00000"/>
                </a:solidFill>
                <a:latin typeface="Arial Black" pitchFamily="34" charset="0"/>
              </a:rPr>
              <a:t>пам'ятник</a:t>
            </a:r>
            <a:r>
              <a:rPr lang="ru-RU" sz="223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230" dirty="0">
                <a:solidFill>
                  <a:srgbClr val="C00000"/>
                </a:solidFill>
                <a:latin typeface="Arial Black" pitchFamily="34" charset="0"/>
              </a:rPr>
              <a:t>Великому </a:t>
            </a:r>
            <a:r>
              <a:rPr lang="ru-RU" sz="2230" dirty="0" err="1">
                <a:solidFill>
                  <a:srgbClr val="C00000"/>
                </a:solidFill>
                <a:latin typeface="Arial Black" pitchFamily="34" charset="0"/>
              </a:rPr>
              <a:t>Кобзареві</a:t>
            </a:r>
            <a:r>
              <a:rPr lang="ru-RU" sz="2230" dirty="0">
                <a:solidFill>
                  <a:srgbClr val="C00000"/>
                </a:solidFill>
                <a:latin typeface="Arial Black" pitchFamily="34" charset="0"/>
              </a:rPr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940016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69" y="2780928"/>
            <a:ext cx="5308476" cy="39813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855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2600" dirty="0">
                <a:solidFill>
                  <a:srgbClr val="C00000"/>
                </a:solidFill>
                <a:latin typeface="Arial Black" pitchFamily="34" charset="0"/>
              </a:rPr>
              <a:t>Про Тараса </a:t>
            </a:r>
            <a:r>
              <a:rPr lang="ru-RU" sz="2600" dirty="0" err="1">
                <a:solidFill>
                  <a:srgbClr val="C00000"/>
                </a:solidFill>
                <a:latin typeface="Arial Black" pitchFamily="34" charset="0"/>
              </a:rPr>
              <a:t>Шевченка</a:t>
            </a:r>
            <a:r>
              <a:rPr lang="ru-RU" sz="26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600" dirty="0" err="1">
                <a:solidFill>
                  <a:srgbClr val="C00000"/>
                </a:solidFill>
                <a:latin typeface="Arial Black" pitchFamily="34" charset="0"/>
              </a:rPr>
              <a:t>складають</a:t>
            </a:r>
            <a:r>
              <a:rPr lang="ru-RU" sz="26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600" dirty="0" err="1">
                <a:solidFill>
                  <a:srgbClr val="C00000"/>
                </a:solidFill>
                <a:latin typeface="Arial Black" pitchFamily="34" charset="0"/>
              </a:rPr>
              <a:t>пісні</a:t>
            </a:r>
            <a:r>
              <a:rPr lang="ru-RU" sz="2600" dirty="0">
                <a:solidFill>
                  <a:srgbClr val="C00000"/>
                </a:solidFill>
                <a:latin typeface="Arial Black" pitchFamily="34" charset="0"/>
              </a:rPr>
              <a:t> і </a:t>
            </a:r>
            <a:r>
              <a:rPr lang="ru-RU" sz="2600" dirty="0" err="1">
                <a:solidFill>
                  <a:srgbClr val="C00000"/>
                </a:solidFill>
                <a:latin typeface="Arial Black" pitchFamily="34" charset="0"/>
              </a:rPr>
              <a:t>легенди</a:t>
            </a:r>
            <a:r>
              <a:rPr lang="ru-RU" sz="2600" dirty="0">
                <a:solidFill>
                  <a:srgbClr val="C00000"/>
                </a:solidFill>
                <a:latin typeface="Arial Black" pitchFamily="34" charset="0"/>
              </a:rPr>
              <a:t>, </a:t>
            </a:r>
            <a:r>
              <a:rPr lang="ru-RU" sz="2600" dirty="0" err="1">
                <a:solidFill>
                  <a:srgbClr val="C00000"/>
                </a:solidFill>
                <a:latin typeface="Arial Black" pitchFamily="34" charset="0"/>
              </a:rPr>
              <a:t>йому</a:t>
            </a:r>
            <a:r>
              <a:rPr lang="ru-RU" sz="26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600" dirty="0" err="1">
                <a:solidFill>
                  <a:srgbClr val="C00000"/>
                </a:solidFill>
                <a:latin typeface="Arial Black" pitchFamily="34" charset="0"/>
              </a:rPr>
              <a:t>присвячують</a:t>
            </a:r>
            <a:r>
              <a:rPr lang="ru-RU" sz="26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600" dirty="0" err="1">
                <a:solidFill>
                  <a:srgbClr val="C00000"/>
                </a:solidFill>
                <a:latin typeface="Arial Black" pitchFamily="34" charset="0"/>
              </a:rPr>
              <a:t>вірші</a:t>
            </a:r>
            <a:r>
              <a:rPr lang="ru-RU" sz="2600" dirty="0">
                <a:solidFill>
                  <a:srgbClr val="C00000"/>
                </a:solidFill>
                <a:latin typeface="Arial Black" pitchFamily="34" charset="0"/>
              </a:rPr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3942438" cy="52565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980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35633"/>
            <a:ext cx="5040559" cy="591472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Нет не умрет Тараса имя…</a:t>
            </a:r>
          </a:p>
          <a:p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В тот час, когда встает заря,</a:t>
            </a:r>
          </a:p>
          <a:p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Звучит в эфире позывными</a:t>
            </a:r>
          </a:p>
          <a:p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Живая песня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Кобзаря…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                                        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     				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			</a:t>
            </a:r>
            <a:r>
              <a:rPr lang="ru-RU" sz="2400" dirty="0" err="1" smtClean="0">
                <a:solidFill>
                  <a:srgbClr val="C00000"/>
                </a:solidFill>
                <a:latin typeface="Arial Black" pitchFamily="34" charset="0"/>
              </a:rPr>
              <a:t>Н.Рыбалко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177" y="1700808"/>
            <a:ext cx="3523580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61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3418" y="980728"/>
            <a:ext cx="5184576" cy="525658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  <a:t>О </a:t>
            </a:r>
            <a:r>
              <a:rPr lang="ru-RU" sz="3600" b="1" dirty="0" err="1">
                <a:solidFill>
                  <a:srgbClr val="C00000"/>
                </a:solidFill>
                <a:latin typeface="Arial Black" pitchFamily="34" charset="0"/>
              </a:rPr>
              <a:t>музи</a:t>
            </a:r>
            <a: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  <a:t>, вас </a:t>
            </a:r>
            <a:r>
              <a:rPr lang="ru-RU" sz="3600" b="1" dirty="0" err="1">
                <a:solidFill>
                  <a:srgbClr val="C00000"/>
                </a:solidFill>
                <a:latin typeface="Arial Black" pitchFamily="34" charset="0"/>
              </a:rPr>
              <a:t>благаю</a:t>
            </a:r>
            <a: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Arial Black" pitchFamily="34" charset="0"/>
              </a:rPr>
              <a:t>дати</a:t>
            </a: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3600" b="1" dirty="0" err="1">
                <a:solidFill>
                  <a:srgbClr val="C00000"/>
                </a:solidFill>
                <a:latin typeface="Arial Black" pitchFamily="34" charset="0"/>
              </a:rPr>
              <a:t>Натхнення</a:t>
            </a:r>
            <a: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  <a:t> й сил, </a:t>
            </a:r>
            <a:r>
              <a:rPr lang="ru-RU" sz="3600" b="1" dirty="0" err="1">
                <a:solidFill>
                  <a:srgbClr val="C00000"/>
                </a:solidFill>
                <a:latin typeface="Arial Black" pitchFamily="34" charset="0"/>
              </a:rPr>
              <a:t>щоб</a:t>
            </a:r>
            <a: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Arial Black" pitchFamily="34" charset="0"/>
              </a:rPr>
              <a:t>змалювати</a:t>
            </a: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  <a:t>Словами образ К</a:t>
            </a: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обзаря</a:t>
            </a:r>
            <a: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  <a:t>…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		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	</a:t>
            </a:r>
            <a:r>
              <a:rPr lang="ru-RU" sz="2400" b="1" dirty="0" err="1" smtClean="0">
                <a:solidFill>
                  <a:srgbClr val="C00000"/>
                </a:solidFill>
                <a:latin typeface="Arial Black" pitchFamily="34" charset="0"/>
              </a:rPr>
              <a:t>В.Бояновський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2857500" cy="381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591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7354" y="1988840"/>
            <a:ext cx="6211416" cy="317098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На Шевченкову гору</a:t>
            </a:r>
          </a:p>
          <a:p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На Тарасову гору крутую</a:t>
            </a:r>
          </a:p>
          <a:p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Разом з </a:t>
            </a:r>
            <a:r>
              <a:rPr lang="ru-RU" sz="2800" dirty="0" err="1">
                <a:solidFill>
                  <a:srgbClr val="C00000"/>
                </a:solidFill>
                <a:latin typeface="Arial Black" pitchFamily="34" charset="0"/>
              </a:rPr>
              <a:t>квітами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Arial Black" pitchFamily="34" charset="0"/>
              </a:rPr>
              <a:t>серце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 несу</a:t>
            </a:r>
          </a:p>
          <a:p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І </a:t>
            </a:r>
            <a:r>
              <a:rPr lang="ru-RU" sz="2800" dirty="0" err="1">
                <a:solidFill>
                  <a:srgbClr val="C00000"/>
                </a:solidFill>
                <a:latin typeface="Arial Black" pitchFamily="34" charset="0"/>
              </a:rPr>
              <a:t>цілую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 ту землю святую</a:t>
            </a:r>
          </a:p>
          <a:p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За </a:t>
            </a:r>
            <a:r>
              <a:rPr lang="ru-RU" sz="2800" dirty="0" err="1">
                <a:solidFill>
                  <a:srgbClr val="C00000"/>
                </a:solidFill>
                <a:latin typeface="Arial Black" pitchFamily="34" charset="0"/>
              </a:rPr>
              <a:t>її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Arial Black" pitchFamily="34" charset="0"/>
              </a:rPr>
              <a:t>незбагнену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 красу.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			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З. Гринах-Чабан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2609850" cy="2693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664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5616624" cy="6120680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Ти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з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хистом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від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Господа Бога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прийшов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В народ,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щоб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співати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поеми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життя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,</a:t>
            </a:r>
          </a:p>
          <a:p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І славу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козацьку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на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кулі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земній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Увічнити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словом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міцним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Кобзаря.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				</a:t>
            </a:r>
            <a:r>
              <a:rPr lang="ru-RU" sz="2800" dirty="0" err="1" smtClean="0">
                <a:solidFill>
                  <a:srgbClr val="C00000"/>
                </a:solidFill>
                <a:latin typeface="Arial Black" pitchFamily="34" charset="0"/>
              </a:rPr>
              <a:t>О.Максименко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760"/>
            <a:ext cx="3048000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13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7200800" cy="273630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Хай роки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злітають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невпинно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,</a:t>
            </a:r>
          </a:p>
          <a:p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Зірками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іскряться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в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імлі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.</a:t>
            </a:r>
          </a:p>
          <a:p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Ми свято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шануєм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Тараса,</a:t>
            </a:r>
          </a:p>
          <a:p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Його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не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забудемо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ні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!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	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600" dirty="0" smtClean="0">
                <a:solidFill>
                  <a:srgbClr val="C00000"/>
                </a:solidFill>
                <a:latin typeface="Arial Black" pitchFamily="34" charset="0"/>
              </a:rPr>
              <a:t>З</a:t>
            </a:r>
            <a:r>
              <a:rPr lang="ru-RU" sz="2600" dirty="0">
                <a:solidFill>
                  <a:srgbClr val="C00000"/>
                </a:solidFill>
                <a:latin typeface="Arial Black" pitchFamily="34" charset="0"/>
              </a:rPr>
              <a:t>. </a:t>
            </a:r>
            <a:r>
              <a:rPr lang="ru-RU" sz="2600" dirty="0" err="1">
                <a:solidFill>
                  <a:srgbClr val="C00000"/>
                </a:solidFill>
                <a:latin typeface="Arial Black" pitchFamily="34" charset="0"/>
              </a:rPr>
              <a:t>Дударчик</a:t>
            </a:r>
            <a:endParaRPr lang="ru-RU" sz="2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714623"/>
            <a:ext cx="5524500" cy="4143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165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9052" y="116632"/>
            <a:ext cx="78310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Вічна</a:t>
            </a:r>
            <a:r>
              <a:rPr lang="ru-RU" sz="5400" b="1" cap="none" spc="0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пам</a:t>
            </a:r>
            <a:r>
              <a:rPr lang="en-US" sz="5400" b="1" cap="none" spc="0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’</a:t>
            </a:r>
            <a:r>
              <a:rPr lang="uk-UA" sz="5400" b="1" cap="none" spc="0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ять про Тараса</a:t>
            </a:r>
          </a:p>
          <a:p>
            <a:pPr algn="ctr"/>
            <a:r>
              <a:rPr lang="uk-UA" sz="54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Шевченка!</a:t>
            </a:r>
            <a:endParaRPr lang="ru-RU" sz="5400" b="1" cap="none" spc="0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1" t="14441" r="17819" b="14337"/>
          <a:stretch/>
        </p:blipFill>
        <p:spPr bwMode="auto">
          <a:xfrm>
            <a:off x="3059832" y="1870958"/>
            <a:ext cx="3371458" cy="48009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913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136815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З 1918 року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вшанування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пам’яті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великого Кобзаря 9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березня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стало в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нашій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країні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щорічним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і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всенародним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. 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82598"/>
            <a:ext cx="6048672" cy="4843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33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66189"/>
            <a:ext cx="5724525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algn="ctr"/>
            <a:r>
              <a:rPr lang="ru-RU" sz="2600" dirty="0" err="1" smtClean="0">
                <a:solidFill>
                  <a:srgbClr val="C00000"/>
                </a:solidFill>
                <a:latin typeface="Arial Black" pitchFamily="34" charset="0"/>
              </a:rPr>
              <a:t>Відкрито</a:t>
            </a:r>
            <a:r>
              <a:rPr lang="ru-RU" sz="26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600" dirty="0" err="1" smtClean="0">
                <a:solidFill>
                  <a:srgbClr val="C00000"/>
                </a:solidFill>
                <a:latin typeface="Arial Black" pitchFamily="34" charset="0"/>
              </a:rPr>
              <a:t>пам’ятники</a:t>
            </a:r>
            <a:r>
              <a:rPr lang="ru-RU" sz="26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600" dirty="0" err="1" smtClean="0">
                <a:solidFill>
                  <a:srgbClr val="C00000"/>
                </a:solidFill>
                <a:latin typeface="Arial Black" pitchFamily="34" charset="0"/>
              </a:rPr>
              <a:t>поетові</a:t>
            </a:r>
            <a:r>
              <a:rPr lang="ru-RU" sz="2600" dirty="0" smtClean="0">
                <a:solidFill>
                  <a:srgbClr val="C00000"/>
                </a:solidFill>
                <a:latin typeface="Arial Black" pitchFamily="34" charset="0"/>
              </a:rPr>
              <a:t> в </a:t>
            </a:r>
            <a:r>
              <a:rPr lang="ru-RU" sz="2600" dirty="0" err="1" smtClean="0">
                <a:solidFill>
                  <a:srgbClr val="C00000"/>
                </a:solidFill>
                <a:latin typeface="Arial Black" pitchFamily="34" charset="0"/>
              </a:rPr>
              <a:t>Києві</a:t>
            </a:r>
            <a:r>
              <a:rPr lang="ru-RU" sz="2600" dirty="0" smtClean="0">
                <a:solidFill>
                  <a:srgbClr val="C00000"/>
                </a:solidFill>
                <a:latin typeface="Arial Black" pitchFamily="34" charset="0"/>
              </a:rPr>
              <a:t>, </a:t>
            </a:r>
            <a:r>
              <a:rPr lang="ru-RU" sz="2600" dirty="0" err="1" smtClean="0">
                <a:solidFill>
                  <a:srgbClr val="C00000"/>
                </a:solidFill>
                <a:latin typeface="Arial Black" pitchFamily="34" charset="0"/>
              </a:rPr>
              <a:t>Каневі</a:t>
            </a:r>
            <a:r>
              <a:rPr lang="ru-RU" sz="2600" dirty="0" smtClean="0">
                <a:solidFill>
                  <a:srgbClr val="C00000"/>
                </a:solidFill>
                <a:latin typeface="Arial Black" pitchFamily="34" charset="0"/>
              </a:rPr>
              <a:t>, </a:t>
            </a:r>
            <a:r>
              <a:rPr lang="ru-RU" sz="2600" dirty="0" err="1" smtClean="0">
                <a:solidFill>
                  <a:srgbClr val="C00000"/>
                </a:solidFill>
                <a:latin typeface="Arial Black" pitchFamily="34" charset="0"/>
              </a:rPr>
              <a:t>Харкові</a:t>
            </a:r>
            <a:r>
              <a:rPr lang="ru-RU" sz="2600" dirty="0" smtClean="0">
                <a:solidFill>
                  <a:srgbClr val="C00000"/>
                </a:solidFill>
                <a:latin typeface="Arial Black" pitchFamily="34" charset="0"/>
              </a:rPr>
              <a:t> та в </a:t>
            </a:r>
            <a:r>
              <a:rPr lang="ru-RU" sz="2600" dirty="0" err="1" smtClean="0">
                <a:solidFill>
                  <a:srgbClr val="C00000"/>
                </a:solidFill>
                <a:latin typeface="Arial Black" pitchFamily="34" charset="0"/>
              </a:rPr>
              <a:t>інших</a:t>
            </a:r>
            <a:r>
              <a:rPr lang="ru-RU" sz="26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600" dirty="0" err="1" smtClean="0">
                <a:solidFill>
                  <a:srgbClr val="C00000"/>
                </a:solidFill>
                <a:latin typeface="Arial Black" pitchFamily="34" charset="0"/>
              </a:rPr>
              <a:t>містах</a:t>
            </a:r>
            <a:r>
              <a:rPr lang="ru-RU" sz="26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600" dirty="0" err="1" smtClean="0">
                <a:solidFill>
                  <a:srgbClr val="C00000"/>
                </a:solidFill>
                <a:latin typeface="Arial Black" pitchFamily="34" charset="0"/>
              </a:rPr>
              <a:t>України</a:t>
            </a:r>
            <a:endParaRPr lang="ru-RU" sz="2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5"/>
          <a:stretch/>
        </p:blipFill>
        <p:spPr bwMode="auto">
          <a:xfrm>
            <a:off x="1259632" y="1412776"/>
            <a:ext cx="3981450" cy="4916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4293810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057" y="1572745"/>
            <a:ext cx="3632526" cy="4856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397" y="1648913"/>
            <a:ext cx="3591824" cy="4784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417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360" y="188640"/>
            <a:ext cx="8229600" cy="10367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Могилу великого Тараса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оголошено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заповідником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0"/>
          <a:stretch/>
        </p:blipFill>
        <p:spPr bwMode="auto">
          <a:xfrm>
            <a:off x="971600" y="1487849"/>
            <a:ext cx="7604594" cy="5091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27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129614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Ім’я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Шевченка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присвоєно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Київському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університетові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, театру опери та балету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56092"/>
            <a:ext cx="5530404" cy="3965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48" y="2056092"/>
            <a:ext cx="5724636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48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640960" cy="122413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Масовими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тиражами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видаються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його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твори,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відкрито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Державний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музей </a:t>
            </a:r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Т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. Г.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Шевченка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458662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27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496944" cy="175679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Починаючи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з 1962 року,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щорічно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присуджуються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Державні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премії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України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імені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Т. Г.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Шевченка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в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галузі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літератури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і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мистецтва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6520"/>
            <a:ext cx="3051196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02" y="2366747"/>
            <a:ext cx="2626815" cy="4138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" t="6406" r="8500" b="6670"/>
          <a:stretch/>
        </p:blipFill>
        <p:spPr bwMode="auto">
          <a:xfrm>
            <a:off x="6156176" y="2348880"/>
            <a:ext cx="2737202" cy="4122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596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165618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За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рішенням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ЮНЕСКО,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ювілеї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Т. Г.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Шевченка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відзначалися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в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усіх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державах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світу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, в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багатьох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із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них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вийшли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переклади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“Кобзаря”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73" y="1988840"/>
            <a:ext cx="6696744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83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161277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В честь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пам'яті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Шевченка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в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Краматорську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його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ім'ям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названа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вулиця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в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селищі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Шабельківка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бібліотека-філія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№ 6.</a:t>
            </a:r>
          </a:p>
        </p:txBody>
      </p:sp>
    </p:spTree>
    <p:extLst>
      <p:ext uri="{BB962C8B-B14F-4D97-AF65-F5344CB8AC3E}">
        <p14:creationId xmlns:p14="http://schemas.microsoft.com/office/powerpoint/2010/main" val="182527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535</TotalTime>
  <Words>275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Вшанування пам’яті Тараса Шевченка</dc:title>
  <dc:creator>serv_1</dc:creator>
  <cp:lastModifiedBy>Людмила</cp:lastModifiedBy>
  <cp:revision>52</cp:revision>
  <dcterms:created xsi:type="dcterms:W3CDTF">2014-01-22T07:48:23Z</dcterms:created>
  <dcterms:modified xsi:type="dcterms:W3CDTF">2014-01-23T12:46:51Z</dcterms:modified>
</cp:coreProperties>
</file>